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4" r:id="rId1"/>
  </p:sldMasterIdLst>
  <p:sldIdLst>
    <p:sldId id="256" r:id="rId2"/>
    <p:sldId id="257" r:id="rId3"/>
    <p:sldId id="258" r:id="rId4"/>
    <p:sldId id="260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317"/>
    <p:restoredTop sz="94694"/>
  </p:normalViewPr>
  <p:slideViewPr>
    <p:cSldViewPr snapToGrid="0" snapToObjects="1">
      <p:cViewPr varScale="1">
        <p:scale>
          <a:sx n="108" d="100"/>
          <a:sy n="108" d="100"/>
        </p:scale>
        <p:origin x="216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4/7/19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398717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794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843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555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796027F-7875-4030-9381-8BD8C4F21935}" type="datetimeFigureOut">
              <a:rPr lang="en-US" smtClean="0"/>
              <a:t>4/7/19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6741620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63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40445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766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25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09A250-FF31-4206-8172-F9D3106AACB1}" type="datetimeFigureOut">
              <a:rPr lang="en-US" smtClean="0"/>
              <a:t>4/7/19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89086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4/7/19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1973867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4/7/19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62198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5" r:id="rId1"/>
    <p:sldLayoutId id="2147483856" r:id="rId2"/>
    <p:sldLayoutId id="2147483857" r:id="rId3"/>
    <p:sldLayoutId id="2147483858" r:id="rId4"/>
    <p:sldLayoutId id="2147483859" r:id="rId5"/>
    <p:sldLayoutId id="2147483860" r:id="rId6"/>
    <p:sldLayoutId id="2147483861" r:id="rId7"/>
    <p:sldLayoutId id="2147483862" r:id="rId8"/>
    <p:sldLayoutId id="2147483863" r:id="rId9"/>
    <p:sldLayoutId id="2147483864" r:id="rId10"/>
    <p:sldLayoutId id="2147483865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9E1197D-6004-40B7-9DB2-F05F07C11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02061D-E466-374B-8DA4-BD9E06D0C9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13545" y="2426205"/>
            <a:ext cx="4798243" cy="1794656"/>
          </a:xfrm>
        </p:spPr>
        <p:txBody>
          <a:bodyPr>
            <a:noAutofit/>
          </a:bodyPr>
          <a:lstStyle/>
          <a:p>
            <a:pPr algn="r">
              <a:spcAft>
                <a:spcPts val="600"/>
              </a:spcAft>
            </a:pPr>
            <a:r>
              <a:rPr lang="en-US" sz="3600" b="1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PROMOTION </a:t>
            </a:r>
          </a:p>
          <a:p>
            <a:pPr algn="r">
              <a:spcAft>
                <a:spcPts val="600"/>
              </a:spcAft>
            </a:pPr>
            <a:r>
              <a:rPr lang="en-US" sz="3600" b="1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SUCCESS </a:t>
            </a:r>
          </a:p>
          <a:p>
            <a:pPr algn="r">
              <a:spcAft>
                <a:spcPts val="600"/>
              </a:spcAft>
            </a:pPr>
            <a:r>
              <a:rPr lang="en-US" sz="3600" b="1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ANALYSIS</a:t>
            </a:r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3470B8B5-F0F1-4665-A962-83498B2E2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27878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C2B904FF-98E7-4A18-B733-B26AD46BA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0574F1-A96C-9C43-AA0B-24972A20B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403" y="1416183"/>
            <a:ext cx="4207669" cy="422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174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2000"/>
                <a:hueMod val="96000"/>
                <a:satMod val="128000"/>
                <a:lumMod val="114000"/>
              </a:schemeClr>
            </a:gs>
            <a:gs pos="100000">
              <a:schemeClr val="bg2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3FB87-94A0-8346-A7A1-25B1AADB2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CDCB5-A79B-744A-9431-8E6E6B502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038865"/>
            <a:ext cx="9601200" cy="4015946"/>
          </a:xfrm>
        </p:spPr>
        <p:txBody>
          <a:bodyPr/>
          <a:lstStyle/>
          <a:p>
            <a:r>
              <a:rPr lang="en-US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KPI’s</a:t>
            </a:r>
          </a:p>
          <a:p>
            <a:pPr lvl="1"/>
            <a:r>
              <a:rPr lang="en-US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Average Sales per Day</a:t>
            </a:r>
          </a:p>
          <a:p>
            <a:pPr lvl="1"/>
            <a:r>
              <a:rPr lang="en-US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Product Return Quantity Ratio</a:t>
            </a:r>
          </a:p>
          <a:p>
            <a:r>
              <a:rPr lang="en-US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Outputs</a:t>
            </a:r>
          </a:p>
          <a:p>
            <a:pPr lvl="1"/>
            <a:r>
              <a:rPr lang="en-US" b="1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Report</a:t>
            </a:r>
          </a:p>
          <a:p>
            <a:pPr lvl="2"/>
            <a:r>
              <a:rPr lang="en-US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Promotion Analysis</a:t>
            </a:r>
          </a:p>
          <a:p>
            <a:pPr lvl="2"/>
            <a:r>
              <a:rPr lang="en-US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Product Detail Breakouts</a:t>
            </a:r>
          </a:p>
          <a:p>
            <a:pPr lvl="1"/>
            <a:r>
              <a:rPr lang="en-US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Dashboard</a:t>
            </a:r>
          </a:p>
          <a:p>
            <a:pPr lvl="2"/>
            <a:r>
              <a:rPr lang="en-US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Web and Mobile views</a:t>
            </a:r>
          </a:p>
          <a:p>
            <a:r>
              <a:rPr lang="en-US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Presentation Overview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00A169-7A8C-2F4B-89CC-D1FE4C2E1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7592" y="3704896"/>
            <a:ext cx="5082053" cy="2948152"/>
          </a:xfrm>
          <a:prstGeom prst="rect">
            <a:avLst/>
          </a:prstGeom>
        </p:spPr>
      </p:pic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BE3334C6-0DB3-744A-87AE-571E2668595B}"/>
              </a:ext>
            </a:extLst>
          </p:cNvPr>
          <p:cNvCxnSpPr>
            <a:cxnSpLocks/>
          </p:cNvCxnSpPr>
          <p:nvPr/>
        </p:nvCxnSpPr>
        <p:spPr>
          <a:xfrm flipV="1">
            <a:off x="4871545" y="3247695"/>
            <a:ext cx="1828800" cy="882870"/>
          </a:xfrm>
          <a:prstGeom prst="bentConnector3">
            <a:avLst>
              <a:gd name="adj1" fmla="val 74138"/>
            </a:avLst>
          </a:prstGeom>
          <a:ln>
            <a:headEnd type="diamond" w="sm" len="med"/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7F210088-6FA7-DD42-AC73-DE9BB6B213BA}"/>
              </a:ext>
            </a:extLst>
          </p:cNvPr>
          <p:cNvCxnSpPr>
            <a:cxnSpLocks/>
          </p:cNvCxnSpPr>
          <p:nvPr/>
        </p:nvCxnSpPr>
        <p:spPr>
          <a:xfrm>
            <a:off x="5364968" y="4504568"/>
            <a:ext cx="1335377" cy="855708"/>
          </a:xfrm>
          <a:prstGeom prst="bentConnector3">
            <a:avLst>
              <a:gd name="adj1" fmla="val 65348"/>
            </a:avLst>
          </a:prstGeom>
          <a:ln>
            <a:headEnd type="diamond" w="sm" len="med"/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5364304-E74A-C945-950E-B22DF3207F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6259" y="537251"/>
            <a:ext cx="5063386" cy="2948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906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2000"/>
                <a:hueMod val="96000"/>
                <a:satMod val="128000"/>
                <a:lumMod val="114000"/>
              </a:schemeClr>
            </a:gs>
            <a:gs pos="100000">
              <a:schemeClr val="bg2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73D9A-1617-494E-9B01-68854D634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B926AFE0-1AE9-1C4F-89F1-417DE83657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4509" y="2286000"/>
            <a:ext cx="6195382" cy="3581400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CD7E92D-085A-8A4F-9E81-E1D04ACAD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F386EF-BD87-B047-A3F2-600EDA3770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470" y="145366"/>
            <a:ext cx="11212664" cy="652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2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2000"/>
                <a:hueMod val="96000"/>
                <a:satMod val="128000"/>
                <a:lumMod val="114000"/>
              </a:schemeClr>
            </a:gs>
            <a:gs pos="100000">
              <a:schemeClr val="bg2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DAFDA6-D01B-4A4D-A92B-5F6F5E25D2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3967" y="204951"/>
            <a:ext cx="11115290" cy="6448097"/>
          </a:xfrm>
        </p:spPr>
      </p:pic>
    </p:spTree>
    <p:extLst>
      <p:ext uri="{BB962C8B-B14F-4D97-AF65-F5344CB8AC3E}">
        <p14:creationId xmlns:p14="http://schemas.microsoft.com/office/powerpoint/2010/main" val="2091713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2000"/>
                <a:hueMod val="96000"/>
                <a:satMod val="128000"/>
                <a:lumMod val="114000"/>
              </a:schemeClr>
            </a:gs>
            <a:gs pos="100000">
              <a:schemeClr val="bg2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44B77-0FFD-0141-926E-DC7ACF2CC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Dashboard Views</a:t>
            </a:r>
          </a:p>
        </p:txBody>
      </p:sp>
      <p:pic>
        <p:nvPicPr>
          <p:cNvPr id="4" name="Content Placeholder 11">
            <a:extLst>
              <a:ext uri="{FF2B5EF4-FFF2-40B4-BE49-F238E27FC236}">
                <a16:creationId xmlns:a16="http://schemas.microsoft.com/office/drawing/2014/main" id="{E9D19617-0A34-3E4E-99C4-BB3C1C9C73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31082" y="685800"/>
            <a:ext cx="3091146" cy="5811672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13B073E-48D8-E347-921B-2516479B97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60" b="2845"/>
          <a:stretch/>
        </p:blipFill>
        <p:spPr>
          <a:xfrm>
            <a:off x="1392342" y="1890584"/>
            <a:ext cx="4767501" cy="46068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87D34D-2024-2441-850F-1DEB491090A2}"/>
              </a:ext>
            </a:extLst>
          </p:cNvPr>
          <p:cNvSpPr txBox="1"/>
          <p:nvPr/>
        </p:nvSpPr>
        <p:spPr>
          <a:xfrm>
            <a:off x="6536878" y="3128316"/>
            <a:ext cx="1000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WEB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4CD66A-2F5C-EE49-AA7C-A960A4AB33B9}"/>
              </a:ext>
            </a:extLst>
          </p:cNvPr>
          <p:cNvSpPr txBox="1"/>
          <p:nvPr/>
        </p:nvSpPr>
        <p:spPr>
          <a:xfrm>
            <a:off x="6536878" y="3780588"/>
            <a:ext cx="1000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MOBILE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129CEA4D-B23B-B24E-AA80-5C96C1AA745D}"/>
              </a:ext>
            </a:extLst>
          </p:cNvPr>
          <p:cNvSpPr/>
          <p:nvPr/>
        </p:nvSpPr>
        <p:spPr>
          <a:xfrm>
            <a:off x="7535665" y="3823151"/>
            <a:ext cx="345989" cy="2842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2E8E3087-1568-CF46-8E00-7075A047FBBF}"/>
              </a:ext>
            </a:extLst>
          </p:cNvPr>
          <p:cNvSpPr/>
          <p:nvPr/>
        </p:nvSpPr>
        <p:spPr>
          <a:xfrm rot="10800000">
            <a:off x="6191944" y="3170879"/>
            <a:ext cx="345989" cy="2842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2058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280D0-6F6B-D148-B384-7D416C365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576262"/>
            <a:ext cx="9601200" cy="885825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BD991-476A-8648-A940-BDCF19DBE0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62125"/>
            <a:ext cx="9601200" cy="4695825"/>
          </a:xfrm>
        </p:spPr>
        <p:txBody>
          <a:bodyPr>
            <a:normAutofit fontScale="77500" lnSpcReduction="20000"/>
          </a:bodyPr>
          <a:lstStyle/>
          <a:p>
            <a:r>
              <a:rPr lang="en-US" sz="3100" dirty="0">
                <a:solidFill>
                  <a:schemeClr val="bg2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Key Findings</a:t>
            </a:r>
          </a:p>
          <a:p>
            <a:pPr lvl="1"/>
            <a:r>
              <a:rPr lang="en-US" sz="3100" dirty="0">
                <a:solidFill>
                  <a:schemeClr val="bg2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NA Holiday promo had highest avg. sales quantity per day.</a:t>
            </a:r>
          </a:p>
          <a:p>
            <a:pPr lvl="1"/>
            <a:r>
              <a:rPr lang="en-US" sz="3100" dirty="0">
                <a:solidFill>
                  <a:schemeClr val="bg2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Asian Holiday promo had the lowest product return ratio.</a:t>
            </a:r>
          </a:p>
          <a:p>
            <a:pPr lvl="1"/>
            <a:r>
              <a:rPr lang="en-US" sz="3100" dirty="0">
                <a:solidFill>
                  <a:schemeClr val="bg2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NA Holiday promo had the highest avg. sales quantity per day compared to product return ratio.</a:t>
            </a:r>
          </a:p>
          <a:p>
            <a:pPr lvl="1"/>
            <a:r>
              <a:rPr lang="en-US" sz="3100" dirty="0">
                <a:solidFill>
                  <a:schemeClr val="bg2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Most promos did not perform better than a No Promo period– </a:t>
            </a:r>
            <a:r>
              <a:rPr lang="en-US" sz="3100" u="sng" dirty="0">
                <a:solidFill>
                  <a:schemeClr val="bg2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all of them</a:t>
            </a:r>
            <a:r>
              <a:rPr lang="en-US" sz="3100" dirty="0">
                <a:solidFill>
                  <a:schemeClr val="bg2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except NA Holiday and NA Back-to-School promos had lower avg. sales quantity per day.</a:t>
            </a:r>
          </a:p>
          <a:p>
            <a:pPr lvl="1"/>
            <a:endParaRPr lang="en-US" sz="3100" dirty="0">
              <a:solidFill>
                <a:schemeClr val="bg2"/>
              </a:solidFill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sz="3100" dirty="0">
                <a:solidFill>
                  <a:schemeClr val="bg2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Recommendations</a:t>
            </a:r>
          </a:p>
          <a:p>
            <a:pPr lvl="1"/>
            <a:r>
              <a:rPr lang="en-US" sz="3100" dirty="0">
                <a:solidFill>
                  <a:schemeClr val="bg2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NA Holiday and NA Back-to-school promos were by far the clear winners; additional research into promotion seasons </a:t>
            </a:r>
            <a:r>
              <a:rPr lang="en-US" sz="3100" u="sng" dirty="0">
                <a:solidFill>
                  <a:schemeClr val="bg2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specific</a:t>
            </a:r>
            <a:r>
              <a:rPr lang="en-US" sz="3100" dirty="0">
                <a:solidFill>
                  <a:schemeClr val="bg2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to the Asian and European markets may be warranted.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487480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{C836008E-C7BF-6D42-A3A8-C21DE22ACE5D}tf10001072</Template>
  <TotalTime>5013</TotalTime>
  <Words>135</Words>
  <Application>Microsoft Macintosh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Franklin Gothic Book</vt:lpstr>
      <vt:lpstr>Segoe UI Historic</vt:lpstr>
      <vt:lpstr>Crop</vt:lpstr>
      <vt:lpstr>PowerPoint Presentation</vt:lpstr>
      <vt:lpstr>Requirements</vt:lpstr>
      <vt:lpstr>PowerPoint Presentation</vt:lpstr>
      <vt:lpstr>PowerPoint Presentation</vt:lpstr>
      <vt:lpstr>Dashboard Views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amyjocn</dc:creator>
  <cp:lastModifiedBy>amyjocn</cp:lastModifiedBy>
  <cp:revision>16</cp:revision>
  <dcterms:created xsi:type="dcterms:W3CDTF">2019-03-22T03:57:20Z</dcterms:created>
  <dcterms:modified xsi:type="dcterms:W3CDTF">2019-04-08T15:35:56Z</dcterms:modified>
</cp:coreProperties>
</file>